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2"/>
    <p:sldId id="860" r:id="rId3"/>
    <p:sldId id="861" r:id="rId4"/>
    <p:sldId id="862" r:id="rId5"/>
    <p:sldId id="863" r:id="rId6"/>
    <p:sldId id="864" r:id="rId7"/>
    <p:sldId id="865" r:id="rId8"/>
    <p:sldId id="866" r:id="rId9"/>
    <p:sldId id="867" r:id="rId10"/>
    <p:sldId id="868" r:id="rId1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实战演练篇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实战训练</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5</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85323"/>
          </a:xfrm>
        </p:spPr>
        <p:txBody>
          <a:bodyPr/>
          <a:lstStyle/>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the golden time to use an ABD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first 4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minutes.	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first 5 minutes.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first 6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minutes.	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first 7 minutes.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00776" y="922087"/>
            <a:ext cx="518091" cy="646331"/>
          </a:xfrm>
          <a:prstGeom prst="rect">
            <a:avLst/>
          </a:prstGeom>
        </p:spPr>
        <p:txBody>
          <a:bodyPr wrap="none">
            <a:spAutoFit/>
          </a:bodyPr>
          <a:lstStyle/>
          <a:p>
            <a:r>
              <a:rPr lang="en-US" altLang="zh-CN" sz="3600"/>
              <a:t>A</a:t>
            </a:r>
            <a:endParaRPr lang="zh-CN" altLang="en-US"/>
          </a:p>
        </p:txBody>
      </p:sp>
      <p:sp>
        <p:nvSpPr>
          <p:cNvPr id="4" name="内容占位符 1"/>
          <p:cNvSpPr txBox="1">
            <a:spLocks/>
          </p:cNvSpPr>
          <p:nvPr/>
        </p:nvSpPr>
        <p:spPr bwMode="auto">
          <a:xfrm>
            <a:off x="360854" y="3099043"/>
            <a:ext cx="11485848" cy="33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细节理解题。根据最后一段中的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“Remember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It’s best to treat the patient within the ‘Golden 4 Minutes’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可知，在心脏骤停后的前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分钟内使用体外除颤仪是最关键的时间段。故选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84171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466957" y="764704"/>
            <a:ext cx="11305256" cy="1445491"/>
          </a:xfrm>
          <a:prstGeom prst="rect">
            <a:avLst/>
          </a:prstGeom>
        </p:spPr>
      </p:pic>
      <p:pic>
        <p:nvPicPr>
          <p:cNvPr id="5" name="图片 4"/>
          <p:cNvPicPr>
            <a:picLocks noChangeAspect="1"/>
          </p:cNvPicPr>
          <p:nvPr/>
        </p:nvPicPr>
        <p:blipFill>
          <a:blip r:embed="rId3"/>
          <a:stretch>
            <a:fillRect/>
          </a:stretch>
        </p:blipFill>
        <p:spPr>
          <a:xfrm>
            <a:off x="550590" y="2277584"/>
            <a:ext cx="3024336" cy="790377"/>
          </a:xfrm>
          <a:prstGeom prst="rect">
            <a:avLst/>
          </a:prstGeom>
        </p:spPr>
      </p:pic>
      <p:sp>
        <p:nvSpPr>
          <p:cNvPr id="6" name="内容占位符 1"/>
          <p:cNvSpPr>
            <a:spLocks noGrp="1"/>
          </p:cNvSpPr>
          <p:nvPr>
            <p:ph idx="1"/>
          </p:nvPr>
        </p:nvSpPr>
        <p:spPr>
          <a:xfrm>
            <a:off x="360854" y="2265246"/>
            <a:ext cx="11485848" cy="2585323"/>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是一篇说明文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主要介绍了自动体外除颤仪</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AED</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的使用时机、电极贴片的正确放置位置以及抢救心脏骤停患者的</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黄金</a:t>
            </a:r>
            <a:r>
              <a:rPr lang="en-US" altLang="zh-CN">
                <a:latin typeface="Times New Roman" panose="02020603050405020304" pitchFamily="18" charset="0"/>
                <a:ea typeface="宋体" panose="02010600030101010101" pitchFamily="2" charset="-122"/>
                <a:cs typeface="Times New Roman" panose="02020603050405020304" pitchFamily="18" charset="0"/>
              </a:rPr>
              <a:t>4</a:t>
            </a:r>
            <a:r>
              <a:rPr lang="zh-CN" altLang="zh-CN">
                <a:latin typeface="Times New Roman" panose="02020603050405020304" pitchFamily="18" charset="0"/>
                <a:ea typeface="楷体" panose="02010609060101010101" pitchFamily="49" charset="-122"/>
                <a:cs typeface="Times New Roman" panose="02020603050405020304" pitchFamily="18" charset="0"/>
              </a:rPr>
              <a:t>分钟</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360854" y="4860327"/>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重庆中考</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828224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36712"/>
            <a:ext cx="11485848" cy="341632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someone’s heart suddenly stops, we can use an AED to save him or her. It can be found in public places and it is easy to use. Turn it on and follow the voice instructions. Here are some key steps.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10429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nvPr>
        </p:nvGraphicFramePr>
        <p:xfrm>
          <a:off x="3214886" y="943320"/>
          <a:ext cx="8424936" cy="5077968"/>
        </p:xfrm>
        <a:graphic>
          <a:graphicData uri="http://schemas.openxmlformats.org/drawingml/2006/table">
            <a:tbl>
              <a:tblPr firstRow="1" firstCol="1" bandRow="1"/>
              <a:tblGrid>
                <a:gridCol w="8424936">
                  <a:extLst>
                    <a:ext uri="{9D8B030D-6E8A-4147-A177-3AD203B41FA5}">
                      <a16:colId xmlns:a16="http://schemas.microsoft.com/office/drawing/2014/main" val="2820781545"/>
                    </a:ext>
                  </a:extLst>
                </a:gridCol>
              </a:tblGrid>
              <a:tr h="3556992">
                <a:tc>
                  <a:txBody>
                    <a:bodyPr/>
                    <a:lstStyle/>
                    <a:p>
                      <a:pPr algn="just" hangingPunct="0">
                        <a:lnSpc>
                          <a:spcPct val="140000"/>
                        </a:lnSpc>
                        <a:spcAft>
                          <a:spcPts val="0"/>
                        </a:spcAft>
                      </a:pP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Place</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one</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pad</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onto</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upper-right</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chest.</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Place</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other</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onto</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lower-left</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chest.</a:t>
                      </a:r>
                      <a:endParaRPr 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Connect</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pads</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AED.</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touch</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patient</a:t>
                      </a:r>
                      <a:r>
                        <a:rPr 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Wait</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result</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examination.</a:t>
                      </a:r>
                      <a:endParaRPr 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Press</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button</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when</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shock</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is</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advised.</a:t>
                      </a:r>
                      <a:endParaRPr 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Give</a:t>
                      </a:r>
                      <a:r>
                        <a:rPr lang="en-US" sz="3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CPR</a:t>
                      </a:r>
                      <a:r>
                        <a:rPr 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心肺复苏</a:t>
                      </a:r>
                      <a:r>
                        <a:rPr 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if</a:t>
                      </a:r>
                      <a:r>
                        <a:rPr lang="en-US" sz="3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needed.</a:t>
                      </a:r>
                      <a:endParaRPr 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384" marR="523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37785500"/>
                  </a:ext>
                </a:extLst>
              </a:tr>
            </a:tbl>
          </a:graphicData>
        </a:graphic>
      </p:graphicFrame>
      <p:pic>
        <p:nvPicPr>
          <p:cNvPr id="4" name="图片 3"/>
          <p:cNvPicPr>
            <a:picLocks noChangeAspect="1"/>
          </p:cNvPicPr>
          <p:nvPr/>
        </p:nvPicPr>
        <p:blipFill>
          <a:blip r:embed="rId2"/>
          <a:stretch>
            <a:fillRect/>
          </a:stretch>
        </p:blipFill>
        <p:spPr>
          <a:xfrm>
            <a:off x="433589" y="1988840"/>
            <a:ext cx="2510517" cy="2420379"/>
          </a:xfrm>
          <a:prstGeom prst="rect">
            <a:avLst/>
          </a:prstGeom>
        </p:spPr>
      </p:pic>
    </p:spTree>
    <p:extLst>
      <p:ext uri="{BB962C8B-B14F-4D97-AF65-F5344CB8AC3E}">
        <p14:creationId xmlns:p14="http://schemas.microsoft.com/office/powerpoint/2010/main" val="26786955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Remember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best to treat the patient within the “Golden 4 Minutes”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Time matters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an AED is not around, send someone to get one and give CPR while waiting.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forget to call 120.</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233566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is an AED used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When someone’s heart suddenly stops.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When someone has a headache.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When someone’s back suddenly hurts.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When someone has a toothache.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12619" y="925972"/>
            <a:ext cx="518091" cy="646331"/>
          </a:xfrm>
          <a:prstGeom prst="rect">
            <a:avLst/>
          </a:prstGeom>
        </p:spPr>
        <p:txBody>
          <a:bodyPr wrap="none">
            <a:spAutoFit/>
          </a:bodyPr>
          <a:lstStyle/>
          <a:p>
            <a:r>
              <a:rPr lang="en-US" altLang="zh-CN" sz="3600"/>
              <a:t>A</a:t>
            </a:r>
            <a:endParaRPr lang="zh-CN" altLang="en-US"/>
          </a:p>
        </p:txBody>
      </p:sp>
    </p:spTree>
    <p:extLst>
      <p:ext uri="{BB962C8B-B14F-4D97-AF65-F5344CB8AC3E}">
        <p14:creationId xmlns:p14="http://schemas.microsoft.com/office/powerpoint/2010/main" val="1154319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 someone’s heart suddenly stops, we can use an AED to save him or her</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可知，当某人的心脏突然停止跳动时，应该使用自动体外除颤仪。故选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782679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 the pads be placed on the patient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en-US" altLang="zh-CN" smtClean="0"/>
          </a:p>
          <a:p>
            <a:r>
              <a:rPr lang="en-US" altLang="zh-CN" smtClean="0"/>
              <a:t>A.                       B</a:t>
            </a:r>
            <a:r>
              <a:rPr lang="en-US" altLang="zh-CN"/>
              <a:t>. </a:t>
            </a:r>
            <a:r>
              <a:rPr lang="en-US" altLang="zh-CN" smtClean="0"/>
              <a:t>                    C</a:t>
            </a:r>
            <a:r>
              <a:rPr lang="en-US" altLang="zh-CN"/>
              <a:t>. </a:t>
            </a:r>
            <a:r>
              <a:rPr lang="en-US" altLang="zh-CN" smtClean="0"/>
              <a:t>                  D.</a:t>
            </a:r>
            <a:endParaRPr lang="zh-CN" altLang="zh-CN"/>
          </a:p>
        </p:txBody>
      </p:sp>
      <p:pic>
        <p:nvPicPr>
          <p:cNvPr id="2" name="图片 1"/>
          <p:cNvPicPr>
            <a:picLocks noChangeAspect="1"/>
          </p:cNvPicPr>
          <p:nvPr/>
        </p:nvPicPr>
        <p:blipFill>
          <a:blip r:embed="rId2"/>
          <a:stretch>
            <a:fillRect/>
          </a:stretch>
        </p:blipFill>
        <p:spPr>
          <a:xfrm>
            <a:off x="1042991" y="2713957"/>
            <a:ext cx="2099887" cy="2083195"/>
          </a:xfrm>
          <a:prstGeom prst="rect">
            <a:avLst/>
          </a:prstGeom>
        </p:spPr>
      </p:pic>
      <p:pic>
        <p:nvPicPr>
          <p:cNvPr id="4" name="图片 3"/>
          <p:cNvPicPr>
            <a:picLocks noChangeAspect="1"/>
          </p:cNvPicPr>
          <p:nvPr/>
        </p:nvPicPr>
        <p:blipFill>
          <a:blip r:embed="rId3"/>
          <a:stretch>
            <a:fillRect/>
          </a:stretch>
        </p:blipFill>
        <p:spPr>
          <a:xfrm>
            <a:off x="4006974" y="2708920"/>
            <a:ext cx="2008749" cy="2038126"/>
          </a:xfrm>
          <a:prstGeom prst="rect">
            <a:avLst/>
          </a:prstGeom>
        </p:spPr>
      </p:pic>
      <p:pic>
        <p:nvPicPr>
          <p:cNvPr id="5" name="图片 4"/>
          <p:cNvPicPr>
            <a:picLocks noChangeAspect="1"/>
          </p:cNvPicPr>
          <p:nvPr/>
        </p:nvPicPr>
        <p:blipFill>
          <a:blip r:embed="rId4"/>
          <a:stretch>
            <a:fillRect/>
          </a:stretch>
        </p:blipFill>
        <p:spPr>
          <a:xfrm>
            <a:off x="6815286" y="2636912"/>
            <a:ext cx="1920614" cy="2067505"/>
          </a:xfrm>
          <a:prstGeom prst="rect">
            <a:avLst/>
          </a:prstGeom>
        </p:spPr>
      </p:pic>
      <p:pic>
        <p:nvPicPr>
          <p:cNvPr id="6" name="图片 5"/>
          <p:cNvPicPr>
            <a:picLocks noChangeAspect="1"/>
          </p:cNvPicPr>
          <p:nvPr/>
        </p:nvPicPr>
        <p:blipFill>
          <a:blip r:embed="rId5"/>
          <a:stretch>
            <a:fillRect/>
          </a:stretch>
        </p:blipFill>
        <p:spPr>
          <a:xfrm>
            <a:off x="9442347" y="2610770"/>
            <a:ext cx="2269483" cy="2159313"/>
          </a:xfrm>
          <a:prstGeom prst="rect">
            <a:avLst/>
          </a:prstGeom>
        </p:spPr>
      </p:pic>
      <p:pic>
        <p:nvPicPr>
          <p:cNvPr id="7" name="图片 6"/>
          <p:cNvPicPr>
            <a:picLocks noChangeAspect="1"/>
          </p:cNvPicPr>
          <p:nvPr/>
        </p:nvPicPr>
        <p:blipFill>
          <a:blip r:embed="rId6"/>
          <a:stretch>
            <a:fillRect/>
          </a:stretch>
        </p:blipFill>
        <p:spPr>
          <a:xfrm>
            <a:off x="2684952" y="982579"/>
            <a:ext cx="4116281" cy="545335"/>
          </a:xfrm>
          <a:prstGeom prst="rect">
            <a:avLst/>
          </a:prstGeom>
        </p:spPr>
      </p:pic>
      <p:sp>
        <p:nvSpPr>
          <p:cNvPr id="8" name="矩形 7"/>
          <p:cNvSpPr/>
          <p:nvPr/>
        </p:nvSpPr>
        <p:spPr>
          <a:xfrm>
            <a:off x="1128943" y="923454"/>
            <a:ext cx="518091" cy="646331"/>
          </a:xfrm>
          <a:prstGeom prst="rect">
            <a:avLst/>
          </a:prstGeom>
        </p:spPr>
        <p:txBody>
          <a:bodyPr wrap="none">
            <a:spAutoFit/>
          </a:bodyPr>
          <a:lstStyle/>
          <a:p>
            <a:r>
              <a:rPr lang="en-US" altLang="zh-CN" sz="3600"/>
              <a:t>D</a:t>
            </a:r>
            <a:endParaRPr lang="zh-CN" altLang="en-US"/>
          </a:p>
        </p:txBody>
      </p:sp>
    </p:spTree>
    <p:extLst>
      <p:ext uri="{BB962C8B-B14F-4D97-AF65-F5344CB8AC3E}">
        <p14:creationId xmlns:p14="http://schemas.microsoft.com/office/powerpoint/2010/main" val="1408264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图片理解题。根据步骤</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的描述</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“Place one pad onto the upper-right chest. Place the other onto the lower-left chest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可知，一个贴片应放置在患者的右上胸，另一个贴片应放置在左下胸。观察四个选项中的图示，只有选项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正确地展示了这种放置方式。故选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70908128"/>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833</TotalTime>
  <Words>397</Words>
  <Application>Microsoft Office PowerPoint</Application>
  <PresentationFormat>自定义</PresentationFormat>
  <Paragraphs>28</Paragraphs>
  <Slides>10</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10</vt:i4>
      </vt:variant>
    </vt:vector>
  </HeadingPairs>
  <TitlesOfParts>
    <vt:vector size="19"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784</cp:revision>
  <dcterms:created xsi:type="dcterms:W3CDTF">2020-11-06T05:24:00Z</dcterms:created>
  <dcterms:modified xsi:type="dcterms:W3CDTF">2025-09-13T09:54:20Z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